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4" r:id="rId2"/>
    <p:sldId id="277" r:id="rId3"/>
    <p:sldId id="278" r:id="rId4"/>
    <p:sldId id="279" r:id="rId5"/>
    <p:sldId id="267" r:id="rId6"/>
    <p:sldId id="268" r:id="rId7"/>
    <p:sldId id="269" r:id="rId8"/>
    <p:sldId id="272" r:id="rId9"/>
    <p:sldId id="270" r:id="rId10"/>
    <p:sldId id="271" r:id="rId11"/>
    <p:sldId id="273" r:id="rId12"/>
    <p:sldId id="275" r:id="rId13"/>
    <p:sldId id="274" r:id="rId14"/>
    <p:sldId id="276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F41-4402-9A11-EE619A44F657}"/>
              </c:ext>
            </c:extLst>
          </c:dPt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41-4402-9A11-EE619A44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88F-4F37-AC3F-F40046B9BDE2}"/>
              </c:ext>
            </c:extLst>
          </c:dPt>
          <c:dPt>
            <c:idx val="1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88F-4F37-AC3F-F40046B9BDE2}"/>
              </c:ext>
            </c:extLst>
          </c:dPt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B88F-4F37-AC3F-F40046B9BDE2}"/>
              </c:ext>
            </c:extLst>
          </c:dPt>
          <c:xVal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88F-4F37-AC3F-F40046B9B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7ACA-373F-45B0-8822-447AA9A925E2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26D7C-17AC-4087-A892-A36E9FB1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6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26D7C-17AC-4087-A892-A36E9FB164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2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3416-C22A-2D92-C6B4-EBF722CEB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A9C63-8DCF-E68E-A188-21B871B5E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004FF-EB9A-FBB2-3DFE-C86D25E5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A6C08-151F-87B3-54E5-7A881A2A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E7B26-7325-96CA-F6D8-01119C99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5C35-BF81-68E1-38FD-CCD16966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878C1-4497-16BD-725A-7415ADAE6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69901-0D41-47CE-34F8-AA9B7974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DC70E-1A6B-F195-AFA6-6A688B34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201A4-709A-CA33-1630-55948691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6F8BB5-A00A-3B26-8955-8F7220119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3F337-0B2E-59D2-5FDC-B3D2D7647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5F05-1668-A636-3332-482A9250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1EDD-534B-83B0-6821-EA1B3041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107A1-3FA6-9908-E25B-9160DBD8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1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8B99-C0FC-B6F5-EFBC-E9427F31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80618-B669-B265-767D-5430B4581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892C1-970C-CE5A-5123-937BF84D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3B3A8-7379-FA48-BD0E-692F739E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AF9A-2264-F10F-0C1F-00EDDF83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1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F93E-9AA1-16A1-6CD3-C1CDBDAD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46B2F-CA1F-C0C3-CEA5-351D7E497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F3A67-6914-4723-F8F1-3DAAE544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B314F-8C84-46A0-458B-03ACA930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B167-C46D-8771-261C-B19B31AD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4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7B6B-3440-667A-9398-8CFBC39B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10E1E-C97B-6F75-96BB-FFA8E5BF2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1E9C1-DA39-D8BC-28D9-4CDEBC52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21A22-17F3-1748-6926-E622EF13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22096-475C-7D15-A9A2-D7FA644C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DE5A6-C193-F2B9-7A8A-C8943A98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2B89-0BA0-B6EF-BCC7-7DC60AF8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73B36-E91C-2401-93FF-C380EC0C6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D5042-2A9C-7A78-1DD2-ECDEFF376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66A03-894D-B367-7263-C328DB891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42C8A-8DF1-B07D-47A8-B056A51CD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A08B4-BA3E-08CE-D013-2E62ECA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05497-D938-7BE2-1CE2-D2E205A4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BAADA-62F5-96B4-25F2-7DD9A999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F45E-F014-D8D6-EBA2-0DF7FC5A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0A218-3F15-96F4-F061-E1DB0736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B7579-71CD-44AF-9A1F-E1010CCD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9E776-8CD4-93A0-4556-98A37E1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01086-AB45-5DF3-9AAB-C743B5A2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99A1-086E-D6B9-7533-CDEDDEBE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8348-E51D-03FA-955B-7F6A42C0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4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1DCF-22D0-DEE3-4664-AF13F73E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C9F1-F4FE-D1D0-0280-5AE34CBD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EE4AB-4D86-9467-9201-036DE85E9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B8716-ADD8-5F60-F336-551F4DB2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1E1F1-B75A-1505-3DE1-8083FA28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888EC-2456-1553-5C31-16CD7D28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8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7F68-061B-8C4A-801A-0745D016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C87D7E-3747-DD21-707E-3F05960D0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D374-9048-0138-2F47-7DE5FCE58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62B80-D757-603F-AEA2-EBBC8106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17646-EB25-3CD8-AFB9-42CC9FAB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C4D92-A715-EBD2-8662-5AB89A7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4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29F8C-A847-8F6F-5E4A-7D61FB62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B4E68-CD0F-B066-5664-B2B3CAA1F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5C484-A7C0-5922-B4E4-5799A04E4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3720-ED4A-4F38-A667-0AB11C3984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16114-9197-C1FF-C23F-2A96818CF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8049C-9887-80EA-96D1-799ABBA36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4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33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4. Logistic Regression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D19A-AD24-CBEF-364A-75581EFC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29C39D7-3375-A9F7-0DC1-96CC592DF661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), we can interpret it as the estimated probability that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. 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, then we want to heavily penalize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Cross-entropy loss</a:t>
                </a:r>
                <a:r>
                  <a:rPr lang="en-US" altLang="zh-TW" sz="2400" dirty="0"/>
                  <a:t> captures this intuition:</a:t>
                </a: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29C39D7-3375-A9F7-0DC1-96CC592D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blipFill>
                <a:blip r:embed="rId2"/>
                <a:stretch>
                  <a:fillRect l="-81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6D2F03AD-0DEA-100D-C89A-C76E082D9871}"/>
                  </a:ext>
                </a:extLst>
              </p:cNvPr>
              <p:cNvSpPr txBox="1"/>
              <p:nvPr/>
            </p:nvSpPr>
            <p:spPr>
              <a:xfrm>
                <a:off x="838200" y="3638361"/>
                <a:ext cx="4346359" cy="128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m:rPr>
                          <m:brk m:alnAt="1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6D2F03AD-0DEA-100D-C89A-C76E082D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38361"/>
                <a:ext cx="4346359" cy="1285480"/>
              </a:xfrm>
              <a:prstGeom prst="rect">
                <a:avLst/>
              </a:prstGeom>
              <a:blipFill>
                <a:blip r:embed="rId3"/>
                <a:stretch>
                  <a:fillRect r="-18961" b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A75BA3B-CC4A-2AF4-DAF2-BA2DA9874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731" y="2909501"/>
            <a:ext cx="4549069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3E1E8CE-FF2F-B305-9E60-DBB828B917B4}"/>
                  </a:ext>
                </a:extLst>
              </p:cNvPr>
              <p:cNvSpPr txBox="1"/>
              <p:nvPr/>
            </p:nvSpPr>
            <p:spPr>
              <a:xfrm>
                <a:off x="10322911" y="4462176"/>
                <a:ext cx="960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3E1E8CE-FF2F-B305-9E60-DBB828B9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11" y="4462176"/>
                <a:ext cx="960608" cy="461665"/>
              </a:xfrm>
              <a:prstGeom prst="rect">
                <a:avLst/>
              </a:prstGeom>
              <a:blipFill>
                <a:blip r:embed="rId5"/>
                <a:stretch>
                  <a:fillRect l="-316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88B4F40E-524D-8037-9CFF-4F0491566BF4}"/>
                  </a:ext>
                </a:extLst>
              </p:cNvPr>
              <p:cNvSpPr txBox="1"/>
              <p:nvPr/>
            </p:nvSpPr>
            <p:spPr>
              <a:xfrm>
                <a:off x="7368127" y="4462175"/>
                <a:ext cx="960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88B4F40E-524D-8037-9CFF-4F049156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27" y="4462175"/>
                <a:ext cx="960608" cy="461665"/>
              </a:xfrm>
              <a:prstGeom prst="rect">
                <a:avLst/>
              </a:prstGeom>
              <a:blipFill>
                <a:blip r:embed="rId6"/>
                <a:stretch>
                  <a:fillRect l="-382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41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9E1B65-01FD-A5CD-856D-E8CBAD00B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06" y="0"/>
            <a:ext cx="3888294" cy="3888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48015-2910-9DC7-1C40-1BFE91D0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9997E-A11E-BB0E-449B-787A59D9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778" y="3902091"/>
            <a:ext cx="4545106" cy="2743200"/>
          </a:xfrm>
          <a:prstGeom prst="rect">
            <a:avLst/>
          </a:prstGeom>
        </p:spPr>
      </p:pic>
      <p:sp>
        <p:nvSpPr>
          <p:cNvPr id="5" name="文字方塊 69">
            <a:extLst>
              <a:ext uri="{FF2B5EF4-FFF2-40B4-BE49-F238E27FC236}">
                <a16:creationId xmlns:a16="http://schemas.microsoft.com/office/drawing/2014/main" id="{B01B2C6C-A8A1-E0E4-8A39-9C77C235F38C}"/>
              </a:ext>
            </a:extLst>
          </p:cNvPr>
          <p:cNvSpPr txBox="1"/>
          <p:nvPr/>
        </p:nvSpPr>
        <p:spPr>
          <a:xfrm>
            <a:off x="2313792" y="3461239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2018A68-4D2A-A2D6-2FA0-FB637A27140C}"/>
                  </a:ext>
                </a:extLst>
              </p:cNvPr>
              <p:cNvSpPr txBox="1"/>
              <p:nvPr/>
            </p:nvSpPr>
            <p:spPr>
              <a:xfrm>
                <a:off x="781214" y="3920335"/>
                <a:ext cx="49677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2018A68-4D2A-A2D6-2FA0-FB637A271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14" y="3920335"/>
                <a:ext cx="4967796" cy="461665"/>
              </a:xfrm>
              <a:prstGeom prst="rect">
                <a:avLst/>
              </a:prstGeom>
              <a:blipFill>
                <a:blip r:embed="rId4"/>
                <a:stretch>
                  <a:fillRect t="-3947" r="-454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925C0020-2CA1-7792-4F83-350101ABF05E}"/>
                  </a:ext>
                </a:extLst>
              </p:cNvPr>
              <p:cNvSpPr txBox="1"/>
              <p:nvPr/>
            </p:nvSpPr>
            <p:spPr>
              <a:xfrm>
                <a:off x="838200" y="5321554"/>
                <a:ext cx="5257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</m:sub>
                    </m:sSub>
                  </m:oMath>
                </a14:m>
                <a:r>
                  <a:rPr lang="en-US" altLang="zh-TW" sz="2400" dirty="0"/>
                  <a:t> increases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≪0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To the opposite,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altLang="zh-TW" sz="2400" dirty="0"/>
                  <a:t>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925C0020-2CA1-7792-4F83-350101ABF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21554"/>
                <a:ext cx="5257800" cy="830997"/>
              </a:xfrm>
              <a:prstGeom prst="rect">
                <a:avLst/>
              </a:prstGeom>
              <a:blipFill>
                <a:blip r:embed="rId5"/>
                <a:stretch>
                  <a:fillRect l="-162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69">
            <a:extLst>
              <a:ext uri="{FF2B5EF4-FFF2-40B4-BE49-F238E27FC236}">
                <a16:creationId xmlns:a16="http://schemas.microsoft.com/office/drawing/2014/main" id="{B36AA4DE-0418-C7B4-2EEA-6A112F2596CC}"/>
              </a:ext>
            </a:extLst>
          </p:cNvPr>
          <p:cNvSpPr txBox="1"/>
          <p:nvPr/>
        </p:nvSpPr>
        <p:spPr>
          <a:xfrm>
            <a:off x="2755897" y="1688120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EA56AD0-41BE-F3F5-FA17-5470B9446499}"/>
                  </a:ext>
                </a:extLst>
              </p:cNvPr>
              <p:cNvSpPr txBox="1"/>
              <p:nvPr/>
            </p:nvSpPr>
            <p:spPr>
              <a:xfrm>
                <a:off x="2389996" y="2141817"/>
                <a:ext cx="1864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EA56AD0-41BE-F3F5-FA17-5470B944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96" y="2141817"/>
                <a:ext cx="1864199" cy="461665"/>
              </a:xfrm>
              <a:prstGeom prst="rect">
                <a:avLst/>
              </a:prstGeom>
              <a:blipFill>
                <a:blip r:embed="rId6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E60AC5C5-19E6-EBA4-EBF2-5870528E82A8}"/>
                  </a:ext>
                </a:extLst>
              </p:cNvPr>
              <p:cNvSpPr txBox="1"/>
              <p:nvPr/>
            </p:nvSpPr>
            <p:spPr>
              <a:xfrm>
                <a:off x="2618443" y="2521685"/>
                <a:ext cx="1407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E60AC5C5-19E6-EBA4-EBF2-5870528E8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43" y="2521685"/>
                <a:ext cx="1407304" cy="461665"/>
              </a:xfrm>
              <a:prstGeom prst="rect">
                <a:avLst/>
              </a:prstGeom>
              <a:blipFill>
                <a:blip r:embed="rId7"/>
                <a:stretch>
                  <a:fillRect l="-1739"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AF7E73E5-4D8B-80E2-C8D7-3AFAD4CC7661}"/>
                  </a:ext>
                </a:extLst>
              </p:cNvPr>
              <p:cNvSpPr txBox="1"/>
              <p:nvPr/>
            </p:nvSpPr>
            <p:spPr>
              <a:xfrm>
                <a:off x="6942778" y="3442671"/>
                <a:ext cx="4126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):</a:t>
                </a:r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AF7E73E5-4D8B-80E2-C8D7-3AFAD4CC7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8" y="3442671"/>
                <a:ext cx="4126205" cy="461665"/>
              </a:xfrm>
              <a:prstGeom prst="rect">
                <a:avLst/>
              </a:prstGeom>
              <a:blipFill>
                <a:blip r:embed="rId8"/>
                <a:stretch>
                  <a:fillRect l="-2068" t="-126667" b="-19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5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9288-0147-35A3-E83E-20020B30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Loss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F6DE4-6EF8-4C94-B869-9CBF1899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8940"/>
            <a:ext cx="6438095" cy="3974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32C44A-63AC-4D32-17A4-D1FB3B9C2366}"/>
                  </a:ext>
                </a:extLst>
              </p:cNvPr>
              <p:cNvSpPr txBox="1"/>
              <p:nvPr/>
            </p:nvSpPr>
            <p:spPr>
              <a:xfrm>
                <a:off x="838200" y="1687275"/>
                <a:ext cx="525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Now, plot all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err="1"/>
                  <a:t>w.r.t.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400" dirty="0"/>
                  <a:t> together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</a:t>
                </a: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32C44A-63AC-4D32-17A4-D1FB3B9C2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7275"/>
                <a:ext cx="5257800" cy="461665"/>
              </a:xfrm>
              <a:prstGeom prst="rect">
                <a:avLst/>
              </a:prstGeom>
              <a:blipFill>
                <a:blip r:embed="rId3"/>
                <a:stretch>
                  <a:fillRect l="-1624" t="-10526" r="-348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132D33D1-08D0-1786-5C9E-89705FBC93A3}"/>
                  </a:ext>
                </a:extLst>
              </p:cNvPr>
              <p:cNvSpPr txBox="1"/>
              <p:nvPr/>
            </p:nvSpPr>
            <p:spPr>
              <a:xfrm>
                <a:off x="8296918" y="3523877"/>
                <a:ext cx="6088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132D33D1-08D0-1786-5C9E-89705FBC9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3523877"/>
                <a:ext cx="608860" cy="461665"/>
              </a:xfrm>
              <a:prstGeom prst="rect">
                <a:avLst/>
              </a:prstGeom>
              <a:blipFill>
                <a:blip r:embed="rId4"/>
                <a:stretch>
                  <a:fillRect l="-2000" r="-200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34D9E9F-D067-57D5-0D7A-4C9C38EFC440}"/>
                  </a:ext>
                </a:extLst>
              </p:cNvPr>
              <p:cNvSpPr txBox="1"/>
              <p:nvPr/>
            </p:nvSpPr>
            <p:spPr>
              <a:xfrm>
                <a:off x="8296918" y="4447207"/>
                <a:ext cx="15217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34D9E9F-D067-57D5-0D7A-4C9C38EF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4447207"/>
                <a:ext cx="1521779" cy="461665"/>
              </a:xfrm>
              <a:prstGeom prst="rect">
                <a:avLst/>
              </a:prstGeom>
              <a:blipFill>
                <a:blip r:embed="rId5"/>
                <a:stretch>
                  <a:fillRect r="-400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B717A87F-2037-EC53-73C9-D25F89FFFA18}"/>
                  </a:ext>
                </a:extLst>
              </p:cNvPr>
              <p:cNvSpPr txBox="1"/>
              <p:nvPr/>
            </p:nvSpPr>
            <p:spPr>
              <a:xfrm>
                <a:off x="8296918" y="3062212"/>
                <a:ext cx="7153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B717A87F-2037-EC53-73C9-D25F89FF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3062212"/>
                <a:ext cx="715391" cy="461665"/>
              </a:xfrm>
              <a:prstGeom prst="rect">
                <a:avLst/>
              </a:prstGeom>
              <a:blipFill>
                <a:blip r:embed="rId6"/>
                <a:stretch>
                  <a:fillRect l="-1709" r="-854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4BE40A5A-598D-A68B-D37E-5C43BAD99D9C}"/>
                  </a:ext>
                </a:extLst>
              </p:cNvPr>
              <p:cNvSpPr txBox="1"/>
              <p:nvPr/>
            </p:nvSpPr>
            <p:spPr>
              <a:xfrm>
                <a:off x="8296918" y="3985542"/>
                <a:ext cx="15217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4BE40A5A-598D-A68B-D37E-5C43BAD99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3985542"/>
                <a:ext cx="1521779" cy="461665"/>
              </a:xfrm>
              <a:prstGeom prst="rect">
                <a:avLst/>
              </a:prstGeom>
              <a:blipFill>
                <a:blip r:embed="rId7"/>
                <a:stretch>
                  <a:fillRect r="-320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9419E5-C54C-943E-4615-D5D633820F5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332303" y="3293045"/>
            <a:ext cx="3964615" cy="104813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E3A1DC-56FD-A7FF-3A93-980C272438F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729274" y="3754710"/>
            <a:ext cx="1567644" cy="37003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B6CAC-3224-1D73-A4DC-D4D9738395B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986074" y="4216375"/>
            <a:ext cx="4310844" cy="9233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415688-BACE-ADE6-239E-FD1BE7BCC90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141496" y="4678040"/>
            <a:ext cx="2155422" cy="4926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C436-34CC-79D5-8EA0-D07A3697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B00EA9D4-1EC7-51FB-EDA7-E4FE3AA5C290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739438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≪0</m:t>
                    </m:r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/>
                  <a:t> is small enough, it may be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numerically zero</a:t>
                </a:r>
                <a:r>
                  <a:rPr lang="en-US" altLang="zh-TW" sz="2400" dirty="0"/>
                  <a:t>. This can cause very subtle and hard-to-find bugs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func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TW" sz="2400" dirty="0"/>
                  <a:t> computes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Instead, we could combine the activation function and the loss into a single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logistic-cross-entropy</a:t>
                </a:r>
                <a:r>
                  <a:rPr lang="en-US" altLang="zh-TW" sz="2400" dirty="0"/>
                  <a:t> function</a:t>
                </a:r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B00EA9D4-1EC7-51FB-EDA7-E4FE3AA5C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7394389" cy="2677656"/>
              </a:xfrm>
              <a:prstGeom prst="rect">
                <a:avLst/>
              </a:prstGeom>
              <a:blipFill>
                <a:blip r:embed="rId2"/>
                <a:stretch>
                  <a:fillRect l="-1072" t="-1818" r="-1319" b="-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0073CC-5942-A8EE-580F-7992D76D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589" y="0"/>
            <a:ext cx="3959411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08723-C383-16A4-FDEA-3DC612169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109" y="2286000"/>
            <a:ext cx="3790891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18D97-1766-A9F3-5252-A00695D0E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412" y="4572000"/>
            <a:ext cx="3787588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81E3C50-4C70-851C-804F-A05B248929C2}"/>
                  </a:ext>
                </a:extLst>
              </p:cNvPr>
              <p:cNvSpPr txBox="1"/>
              <p:nvPr/>
            </p:nvSpPr>
            <p:spPr>
              <a:xfrm>
                <a:off x="8804990" y="134292"/>
                <a:ext cx="1407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81E3C50-4C70-851C-804F-A05B2489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990" y="134292"/>
                <a:ext cx="1407304" cy="461665"/>
              </a:xfrm>
              <a:prstGeom prst="rect">
                <a:avLst/>
              </a:prstGeom>
              <a:blipFill>
                <a:blip r:embed="rId6"/>
                <a:stretch>
                  <a:fillRect l="-1299"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7BFC090-3195-71F1-6872-843FC29A44D2}"/>
                  </a:ext>
                </a:extLst>
              </p:cNvPr>
              <p:cNvSpPr txBox="1"/>
              <p:nvPr/>
            </p:nvSpPr>
            <p:spPr>
              <a:xfrm>
                <a:off x="9798759" y="2371700"/>
                <a:ext cx="22304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7BFC090-3195-71F1-6872-843FC29A4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759" y="2371700"/>
                <a:ext cx="2230485" cy="461665"/>
              </a:xfrm>
              <a:prstGeom prst="rect">
                <a:avLst/>
              </a:prstGeom>
              <a:blipFill>
                <a:blip r:embed="rId7"/>
                <a:stretch>
                  <a:fillRect t="-3947" r="-1612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6D93E3C-9B0A-0C87-456A-782389C74906}"/>
                  </a:ext>
                </a:extLst>
              </p:cNvPr>
              <p:cNvSpPr txBox="1"/>
              <p:nvPr/>
            </p:nvSpPr>
            <p:spPr>
              <a:xfrm>
                <a:off x="9508642" y="4657700"/>
                <a:ext cx="2591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6D93E3C-9B0A-0C87-456A-782389C74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42" y="4657700"/>
                <a:ext cx="259162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D070C151-6936-1E4F-7A87-21CBBFB99EEE}"/>
                  </a:ext>
                </a:extLst>
              </p:cNvPr>
              <p:cNvSpPr txBox="1"/>
              <p:nvPr/>
            </p:nvSpPr>
            <p:spPr>
              <a:xfrm>
                <a:off x="1120219" y="4572000"/>
                <a:ext cx="533474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D070C151-6936-1E4F-7A87-21CBBFB99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19" y="4572000"/>
                <a:ext cx="5334740" cy="822469"/>
              </a:xfrm>
              <a:prstGeom prst="rect">
                <a:avLst/>
              </a:prstGeom>
              <a:blipFill>
                <a:blip r:embed="rId9"/>
                <a:stretch>
                  <a:fillRect t="-1481" r="-21029" b="-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7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FF5A-421C-99BC-7BB5-24C71C4E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1A5236C-754B-DBA1-8255-2B66995E029E}"/>
                  </a:ext>
                </a:extLst>
              </p:cNvPr>
              <p:cNvSpPr txBox="1"/>
              <p:nvPr/>
            </p:nvSpPr>
            <p:spPr>
              <a:xfrm>
                <a:off x="1097502" y="1913351"/>
                <a:ext cx="2011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1A5236C-754B-DBA1-8255-2B66995E0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02" y="1913351"/>
                <a:ext cx="201153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BB51C213-E817-391C-19FB-713FBD7B12B6}"/>
              </a:ext>
            </a:extLst>
          </p:cNvPr>
          <p:cNvSpPr txBox="1"/>
          <p:nvPr/>
        </p:nvSpPr>
        <p:spPr>
          <a:xfrm>
            <a:off x="5529800" y="1229023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BFA8C823-3A01-163A-257A-77F71435F519}"/>
                  </a:ext>
                </a:extLst>
              </p:cNvPr>
              <p:cNvSpPr txBox="1"/>
              <p:nvPr/>
            </p:nvSpPr>
            <p:spPr>
              <a:xfrm>
                <a:off x="3647665" y="1688754"/>
                <a:ext cx="2892218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BFA8C823-3A01-163A-257A-77F71435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5" y="1688754"/>
                <a:ext cx="2892218" cy="7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888EFBDC-9D0F-FEF3-9906-2E457D3EDD4D}"/>
                  </a:ext>
                </a:extLst>
              </p:cNvPr>
              <p:cNvSpPr txBox="1"/>
              <p:nvPr/>
            </p:nvSpPr>
            <p:spPr>
              <a:xfrm>
                <a:off x="6865450" y="1839708"/>
                <a:ext cx="49677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888EFBDC-9D0F-FEF3-9906-2E457D3ED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450" y="1839708"/>
                <a:ext cx="4967796" cy="461665"/>
              </a:xfrm>
              <a:prstGeom prst="rect">
                <a:avLst/>
              </a:prstGeom>
              <a:blipFill>
                <a:blip r:embed="rId4"/>
                <a:stretch>
                  <a:fillRect t="-3947" r="-454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66AD2A2-6EF9-A76E-C1AD-62E7AA15611F}"/>
                  </a:ext>
                </a:extLst>
              </p:cNvPr>
              <p:cNvSpPr txBox="1"/>
              <p:nvPr/>
            </p:nvSpPr>
            <p:spPr>
              <a:xfrm>
                <a:off x="1097502" y="3153679"/>
                <a:ext cx="1264945" cy="858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66AD2A2-6EF9-A76E-C1AD-62E7AA156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02" y="3153679"/>
                <a:ext cx="1264945" cy="858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1907F394-1C9A-5910-F00E-A750B712FB6A}"/>
                  </a:ext>
                </a:extLst>
              </p:cNvPr>
              <p:cNvSpPr txBox="1"/>
              <p:nvPr/>
            </p:nvSpPr>
            <p:spPr>
              <a:xfrm>
                <a:off x="2140868" y="3153679"/>
                <a:ext cx="1859633" cy="858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1907F394-1C9A-5910-F00E-A750B712F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868" y="3153679"/>
                <a:ext cx="1859633" cy="858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57754279-D34F-2FE4-5E61-682EE75F177A}"/>
                  </a:ext>
                </a:extLst>
              </p:cNvPr>
              <p:cNvSpPr txBox="1"/>
              <p:nvPr/>
            </p:nvSpPr>
            <p:spPr>
              <a:xfrm>
                <a:off x="3730351" y="3106988"/>
                <a:ext cx="3959437" cy="1291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57754279-D34F-2FE4-5E61-682EE75F1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351" y="3106988"/>
                <a:ext cx="3959437" cy="1291507"/>
              </a:xfrm>
              <a:prstGeom prst="rect">
                <a:avLst/>
              </a:prstGeom>
              <a:blipFill>
                <a:blip r:embed="rId7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6D0710C-7376-0F17-BDFD-F483F4AFE527}"/>
                  </a:ext>
                </a:extLst>
              </p:cNvPr>
              <p:cNvSpPr txBox="1"/>
              <p:nvPr/>
            </p:nvSpPr>
            <p:spPr>
              <a:xfrm>
                <a:off x="565798" y="4393559"/>
                <a:ext cx="2278357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6D0710C-7376-0F17-BDFD-F483F4AFE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98" y="4393559"/>
                <a:ext cx="2278357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69">
            <a:extLst>
              <a:ext uri="{FF2B5EF4-FFF2-40B4-BE49-F238E27FC236}">
                <a16:creationId xmlns:a16="http://schemas.microsoft.com/office/drawing/2014/main" id="{16B06CAB-3398-D1B2-22AA-6F0F6ED8ED81}"/>
              </a:ext>
            </a:extLst>
          </p:cNvPr>
          <p:cNvSpPr txBox="1"/>
          <p:nvPr/>
        </p:nvSpPr>
        <p:spPr>
          <a:xfrm>
            <a:off x="4694310" y="2643160"/>
            <a:ext cx="2803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Calculate Gradient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69">
            <a:extLst>
              <a:ext uri="{FF2B5EF4-FFF2-40B4-BE49-F238E27FC236}">
                <a16:creationId xmlns:a16="http://schemas.microsoft.com/office/drawing/2014/main" id="{86358A40-C99C-A5DD-4E42-F4D8A1039FE9}"/>
              </a:ext>
            </a:extLst>
          </p:cNvPr>
          <p:cNvSpPr txBox="1"/>
          <p:nvPr/>
        </p:nvSpPr>
        <p:spPr>
          <a:xfrm>
            <a:off x="5406442" y="5222188"/>
            <a:ext cx="137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29146CF6-FC4E-062F-6B63-C9462AE609A9}"/>
                  </a:ext>
                </a:extLst>
              </p:cNvPr>
              <p:cNvSpPr txBox="1"/>
              <p:nvPr/>
            </p:nvSpPr>
            <p:spPr>
              <a:xfrm>
                <a:off x="2085359" y="4560014"/>
                <a:ext cx="1315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29146CF6-FC4E-062F-6B63-C9462AE60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359" y="4560014"/>
                <a:ext cx="1315375" cy="461665"/>
              </a:xfrm>
              <a:prstGeom prst="rect">
                <a:avLst/>
              </a:prstGeom>
              <a:blipFill>
                <a:blip r:embed="rId9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77DEF4FE-2B19-8886-23C9-AC0ECED48151}"/>
                  </a:ext>
                </a:extLst>
              </p:cNvPr>
              <p:cNvSpPr txBox="1"/>
              <p:nvPr/>
            </p:nvSpPr>
            <p:spPr>
              <a:xfrm>
                <a:off x="0" y="5683853"/>
                <a:ext cx="6427433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77DEF4FE-2B19-8886-23C9-AC0ECED4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3853"/>
                <a:ext cx="6427433" cy="1172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DCC799E0-0979-A6BF-6B1D-6CB860E6D4B6}"/>
                  </a:ext>
                </a:extLst>
              </p:cNvPr>
              <p:cNvSpPr txBox="1"/>
              <p:nvPr/>
            </p:nvSpPr>
            <p:spPr>
              <a:xfrm>
                <a:off x="6733351" y="5683853"/>
                <a:ext cx="5458658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DCC799E0-0979-A6BF-6B1D-6CB860E6D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51" y="5683853"/>
                <a:ext cx="5458658" cy="11726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D2514734-0D60-8D0E-FD71-493DFDC33B9E}"/>
                  </a:ext>
                </a:extLst>
              </p:cNvPr>
              <p:cNvSpPr txBox="1"/>
              <p:nvPr/>
            </p:nvSpPr>
            <p:spPr>
              <a:xfrm>
                <a:off x="7689788" y="2901513"/>
                <a:ext cx="4305085" cy="2222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D2514734-0D60-8D0E-FD71-493DFDC33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788" y="2901513"/>
                <a:ext cx="4305085" cy="22223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81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B3A1-3C8A-146F-03B9-FD22C657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5836-7CF9-726A-BE8B-8CB5E6F9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Binary classification</a:t>
            </a:r>
            <a:r>
              <a:rPr lang="en-US" dirty="0"/>
              <a:t>: predicting a binary-valued target</a:t>
            </a:r>
          </a:p>
          <a:p>
            <a:r>
              <a:rPr lang="en-US" dirty="0">
                <a:solidFill>
                  <a:srgbClr val="0070C0"/>
                </a:solidFill>
              </a:rPr>
              <a:t>Multiclass classification</a:t>
            </a:r>
            <a:r>
              <a:rPr lang="en-US" dirty="0"/>
              <a:t>: predicting a discrete(&gt; 2)-valued target</a:t>
            </a:r>
          </a:p>
          <a:p>
            <a:endParaRPr lang="en-US" dirty="0"/>
          </a:p>
          <a:p>
            <a:r>
              <a:rPr lang="en-US" dirty="0"/>
              <a:t>Examples of binary classification</a:t>
            </a:r>
          </a:p>
          <a:p>
            <a:pPr lvl="1"/>
            <a:r>
              <a:rPr lang="en-US" dirty="0"/>
              <a:t>Predict whether a patient has a disease, given the presence or absence of various symptoms</a:t>
            </a:r>
          </a:p>
          <a:p>
            <a:pPr lvl="1"/>
            <a:r>
              <a:rPr lang="en-US" dirty="0"/>
              <a:t>Classify e-mails as spam or non-spam</a:t>
            </a:r>
          </a:p>
          <a:p>
            <a:pPr lvl="1"/>
            <a:r>
              <a:rPr lang="en-US" dirty="0"/>
              <a:t>Predict whether a financial transaction is fraudulent</a:t>
            </a:r>
          </a:p>
        </p:txBody>
      </p:sp>
    </p:spTree>
    <p:extLst>
      <p:ext uri="{BB962C8B-B14F-4D97-AF65-F5344CB8AC3E}">
        <p14:creationId xmlns:p14="http://schemas.microsoft.com/office/powerpoint/2010/main" val="327243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703E-0D0D-AEBC-CAD9-779F0C1C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</a:t>
            </a:r>
            <a:r>
              <a:rPr lang="en-US"/>
              <a:t>Linear Classi</a:t>
            </a:r>
            <a:r>
              <a:rPr lang="en-US" altLang="zh-CN"/>
              <a:t>fi</a:t>
            </a:r>
            <a:r>
              <a:rPr lang="en-US"/>
              <a:t>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9E2BF-2EF6-5BEA-B962-54CCB29A41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Classification</a:t>
                </a:r>
                <a:r>
                  <a:rPr lang="en-US" dirty="0"/>
                  <a:t>: given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-dimensional input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predict a discrete-valued target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Binary</a:t>
                </a:r>
                <a:r>
                  <a:rPr lang="en-US" dirty="0"/>
                  <a:t>: predict a binary target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>
                    <a:solidFill>
                      <a:srgbClr val="0070C0"/>
                    </a:solidFill>
                  </a:rPr>
                  <a:t>positive</a:t>
                </a:r>
                <a:r>
                  <a:rPr lang="en-US" dirty="0"/>
                  <a:t> samples, and samples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>
                    <a:solidFill>
                      <a:srgbClr val="0070C0"/>
                    </a:solidFill>
                  </a:rPr>
                  <a:t>negative</a:t>
                </a:r>
                <a:r>
                  <a:rPr lang="en-US" dirty="0"/>
                  <a:t> samples.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Linear</a:t>
                </a:r>
                <a:r>
                  <a:rPr lang="en-US" dirty="0"/>
                  <a:t>: model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a linear function of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9E2BF-2EF6-5BEA-B962-54CCB29A41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92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91F7-3BE5-CC4E-E48A-CC4D1C36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C3136D4-8055-D6A2-1CD5-721FE0FDF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667100"/>
                  </p:ext>
                </p:extLst>
              </p:nvPr>
            </p:nvGraphicFramePr>
            <p:xfrm>
              <a:off x="838197" y="2259011"/>
              <a:ext cx="2544195" cy="1514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C3136D4-8055-D6A2-1CD5-721FE0FDF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667100"/>
                  </p:ext>
                </p:extLst>
              </p:nvPr>
            </p:nvGraphicFramePr>
            <p:xfrm>
              <a:off x="838197" y="2259011"/>
              <a:ext cx="2544195" cy="1514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667" r="-202158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67" r="-100714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439" t="-1667" r="-1439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871521C4-DFAD-DEFC-F83C-F3BA698AE567}"/>
              </a:ext>
            </a:extLst>
          </p:cNvPr>
          <p:cNvSpPr txBox="1"/>
          <p:nvPr/>
        </p:nvSpPr>
        <p:spPr>
          <a:xfrm>
            <a:off x="1544096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DD9EB70-D799-9839-FBFC-8A45037EDC4B}"/>
                  </a:ext>
                </a:extLst>
              </p:cNvPr>
              <p:cNvSpPr txBox="1"/>
              <p:nvPr/>
            </p:nvSpPr>
            <p:spPr>
              <a:xfrm>
                <a:off x="7266706" y="1759372"/>
                <a:ext cx="3849368" cy="1747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Feature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b="0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=2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Target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Sample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DD9EB70-D799-9839-FBFC-8A45037ED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706" y="1759372"/>
                <a:ext cx="3849368" cy="1747530"/>
              </a:xfrm>
              <a:prstGeom prst="rect">
                <a:avLst/>
              </a:prstGeom>
              <a:blipFill>
                <a:blip r:embed="rId3"/>
                <a:stretch>
                  <a:fillRect l="-2057" t="-2797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7BC39FD-8872-0584-25EE-197E4A3D55CC}"/>
              </a:ext>
            </a:extLst>
          </p:cNvPr>
          <p:cNvGraphicFramePr/>
          <p:nvPr/>
        </p:nvGraphicFramePr>
        <p:xfrm>
          <a:off x="5880500" y="352501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字方塊 69">
            <a:extLst>
              <a:ext uri="{FF2B5EF4-FFF2-40B4-BE49-F238E27FC236}">
                <a16:creationId xmlns:a16="http://schemas.microsoft.com/office/drawing/2014/main" id="{80B37533-AF0C-8D36-2BD1-A42652C9FF02}"/>
              </a:ext>
            </a:extLst>
          </p:cNvPr>
          <p:cNvSpPr txBox="1"/>
          <p:nvPr/>
        </p:nvSpPr>
        <p:spPr>
          <a:xfrm>
            <a:off x="584099" y="4646400"/>
            <a:ext cx="529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</a:rPr>
              <a:t>What is the biggest difference between regression and classification?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117D76D-79C9-0C31-3E28-FAF541F6BBFA}"/>
                  </a:ext>
                </a:extLst>
              </p:cNvPr>
              <p:cNvSpPr txBox="1"/>
              <p:nvPr/>
            </p:nvSpPr>
            <p:spPr>
              <a:xfrm rot="20853390">
                <a:off x="3673647" y="2703093"/>
                <a:ext cx="32260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>
                    <a:solidFill>
                      <a:srgbClr val="FF0000"/>
                    </a:solidFill>
                  </a:rPr>
                  <a:t>It is common that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117D76D-79C9-0C31-3E28-FAF541F6B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3390">
                <a:off x="3673647" y="2703093"/>
                <a:ext cx="3226035" cy="461665"/>
              </a:xfrm>
              <a:prstGeom prst="rect">
                <a:avLst/>
              </a:prstGeom>
              <a:blipFill>
                <a:blip r:embed="rId5"/>
                <a:stretch>
                  <a:fillRect l="-2996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B7D5AC-1AE0-B82F-C78B-50C08528788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861791" y="2080862"/>
            <a:ext cx="1820570" cy="5054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BEF4830-CF94-5D77-1A03-2F0DBB240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45"/>
            <a:ext cx="3450336" cy="3450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095B7-A082-4583-348F-71AC9798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Problem</a:t>
            </a:r>
          </a:p>
        </p:txBody>
      </p:sp>
      <p:sp>
        <p:nvSpPr>
          <p:cNvPr id="7" name="文字方塊 69">
            <a:extLst>
              <a:ext uri="{FF2B5EF4-FFF2-40B4-BE49-F238E27FC236}">
                <a16:creationId xmlns:a16="http://schemas.microsoft.com/office/drawing/2014/main" id="{27DE1714-DADC-9A51-FBBF-F62C449F2125}"/>
              </a:ext>
            </a:extLst>
          </p:cNvPr>
          <p:cNvSpPr txBox="1"/>
          <p:nvPr/>
        </p:nvSpPr>
        <p:spPr>
          <a:xfrm>
            <a:off x="1959471" y="1824980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FC91F51-EEFE-B98F-29AE-6B2DDF9B2731}"/>
                  </a:ext>
                </a:extLst>
              </p:cNvPr>
              <p:cNvSpPr txBox="1"/>
              <p:nvPr/>
            </p:nvSpPr>
            <p:spPr>
              <a:xfrm>
                <a:off x="1334071" y="2621732"/>
                <a:ext cx="2383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FC91F51-EEFE-B98F-29AE-6B2DDF9B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71" y="2621732"/>
                <a:ext cx="23832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B835405C-C4F9-0888-D2D9-7BAA45E8C32F}"/>
                  </a:ext>
                </a:extLst>
              </p:cNvPr>
              <p:cNvSpPr txBox="1"/>
              <p:nvPr/>
            </p:nvSpPr>
            <p:spPr>
              <a:xfrm>
                <a:off x="1334071" y="4014441"/>
                <a:ext cx="389081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TW" sz="2400" dirty="0">
                  <a:solidFill>
                    <a:srgbClr val="0070C0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weights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=2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B835405C-C4F9-0888-D2D9-7BAA45E8C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71" y="4014441"/>
                <a:ext cx="3890818" cy="1938992"/>
              </a:xfrm>
              <a:prstGeom prst="rect">
                <a:avLst/>
              </a:prstGeom>
              <a:blipFill>
                <a:blip r:embed="rId4"/>
                <a:stretch>
                  <a:fillRect l="-2194" t="-1572" r="-2351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A503F06-47BF-B95E-A738-8E6D8F8FE2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20794"/>
              </p:ext>
            </p:extLst>
          </p:nvPr>
        </p:nvGraphicFramePr>
        <p:xfrm>
          <a:off x="6096000" y="352501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D4E8C7-6687-3A22-6C6F-EEEF8ECF9CF1}"/>
              </a:ext>
            </a:extLst>
          </p:cNvPr>
          <p:cNvCxnSpPr>
            <a:cxnSpLocks/>
          </p:cNvCxnSpPr>
          <p:nvPr/>
        </p:nvCxnSpPr>
        <p:spPr>
          <a:xfrm>
            <a:off x="6911864" y="3429000"/>
            <a:ext cx="4239491" cy="31697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05E6-3887-C6EE-4BF0-12744489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1: 0-1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98D4367-747F-696B-3B1C-35689B055EF8}"/>
                  </a:ext>
                </a:extLst>
              </p:cNvPr>
              <p:cNvSpPr txBox="1"/>
              <p:nvPr/>
            </p:nvSpPr>
            <p:spPr>
              <a:xfrm>
                <a:off x="838200" y="2232252"/>
                <a:ext cx="24199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98D4367-747F-696B-3B1C-35689B055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2252"/>
                <a:ext cx="2419906" cy="461665"/>
              </a:xfrm>
              <a:prstGeom prst="rect">
                <a:avLst/>
              </a:prstGeom>
              <a:blipFill>
                <a:blip r:embed="rId2"/>
                <a:stretch>
                  <a:fillRect t="-3947" r="-959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55155867-3F19-3E7A-6891-D45FC0248733}"/>
              </a:ext>
            </a:extLst>
          </p:cNvPr>
          <p:cNvSpPr txBox="1"/>
          <p:nvPr/>
        </p:nvSpPr>
        <p:spPr>
          <a:xfrm>
            <a:off x="1256632" y="1770587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7E0491D-E80B-C487-66B6-1B129C91DF1D}"/>
                  </a:ext>
                </a:extLst>
              </p:cNvPr>
              <p:cNvSpPr txBox="1"/>
              <p:nvPr/>
            </p:nvSpPr>
            <p:spPr>
              <a:xfrm>
                <a:off x="838199" y="5359011"/>
                <a:ext cx="367785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7E0491D-E80B-C487-66B6-1B129C91D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359011"/>
                <a:ext cx="3677851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66C20103-C602-9481-6709-68700FBC2094}"/>
              </a:ext>
            </a:extLst>
          </p:cNvPr>
          <p:cNvSpPr txBox="1"/>
          <p:nvPr/>
        </p:nvSpPr>
        <p:spPr>
          <a:xfrm>
            <a:off x="1256632" y="4897346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02185385-9868-4FAD-EAD0-8514C08FC6AF}"/>
                  </a:ext>
                </a:extLst>
              </p:cNvPr>
              <p:cNvSpPr txBox="1"/>
              <p:nvPr/>
            </p:nvSpPr>
            <p:spPr>
              <a:xfrm>
                <a:off x="838199" y="2879483"/>
                <a:ext cx="343196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02185385-9868-4FAD-EAD0-8514C08F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9483"/>
                <a:ext cx="343196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EBD83FB-44CB-AF20-5485-EE97C870FDFF}"/>
                  </a:ext>
                </a:extLst>
              </p:cNvPr>
              <p:cNvSpPr txBox="1"/>
              <p:nvPr/>
            </p:nvSpPr>
            <p:spPr>
              <a:xfrm>
                <a:off x="4844731" y="1770587"/>
                <a:ext cx="707797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he step function not being nice (continuous/smooth/convex </a:t>
                </a:r>
                <a:r>
                  <a:rPr lang="en-US" altLang="zh-TW" sz="2400" dirty="0" err="1">
                    <a:solidFill>
                      <a:schemeClr val="tx1"/>
                    </a:solidFill>
                  </a:rPr>
                  <a:t>etc</a:t>
                </a:r>
                <a:r>
                  <a:rPr lang="en-US" altLang="zh-TW" sz="2400" dirty="0"/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0−1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), it is zero everywhere</a:t>
                </a:r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EBD83FB-44CB-AF20-5485-EE97C870F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31" y="1770587"/>
                <a:ext cx="7077979" cy="1200329"/>
              </a:xfrm>
              <a:prstGeom prst="rect">
                <a:avLst/>
              </a:prstGeom>
              <a:blipFill>
                <a:blip r:embed="rId5"/>
                <a:stretch>
                  <a:fillRect l="-1206" t="-4061" r="-1292" b="-73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AF1391C-74A7-87CE-581E-02C2FDDAD7A3}"/>
                  </a:ext>
                </a:extLst>
              </p:cNvPr>
              <p:cNvSpPr txBox="1"/>
              <p:nvPr/>
            </p:nvSpPr>
            <p:spPr>
              <a:xfrm>
                <a:off x="4844731" y="5193437"/>
                <a:ext cx="7077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How about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0−1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AF1391C-74A7-87CE-581E-02C2FDDAD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31" y="5193437"/>
                <a:ext cx="7077979" cy="461665"/>
              </a:xfrm>
              <a:prstGeom prst="rect">
                <a:avLst/>
              </a:prstGeom>
              <a:blipFill>
                <a:blip r:embed="rId6"/>
                <a:stretch>
                  <a:fillRect l="-1206" t="-125000" b="-190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7C14CAB7-9202-4665-2FEB-4FE73413409F}"/>
                  </a:ext>
                </a:extLst>
              </p:cNvPr>
              <p:cNvSpPr txBox="1"/>
              <p:nvPr/>
            </p:nvSpPr>
            <p:spPr>
              <a:xfrm>
                <a:off x="7007681" y="5705308"/>
                <a:ext cx="2752078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7C14CAB7-9202-4665-2FEB-4FE734134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681" y="5705308"/>
                <a:ext cx="2752078" cy="855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69">
            <a:extLst>
              <a:ext uri="{FF2B5EF4-FFF2-40B4-BE49-F238E27FC236}">
                <a16:creationId xmlns:a16="http://schemas.microsoft.com/office/drawing/2014/main" id="{EAC4EF91-DF31-E290-DF0F-3EB3D113E900}"/>
              </a:ext>
            </a:extLst>
          </p:cNvPr>
          <p:cNvSpPr txBox="1"/>
          <p:nvPr/>
        </p:nvSpPr>
        <p:spPr>
          <a:xfrm rot="20801645">
            <a:off x="10067622" y="4928460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Chain Rule!!!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D9B8BE-12A1-C130-23EB-E0F4DE21E92B}"/>
              </a:ext>
            </a:extLst>
          </p:cNvPr>
          <p:cNvCxnSpPr>
            <a:cxnSpLocks/>
            <a:stCxn id="15" idx="2"/>
            <a:endCxn id="14" idx="3"/>
          </p:cNvCxnSpPr>
          <p:nvPr/>
        </p:nvCxnSpPr>
        <p:spPr>
          <a:xfrm flipH="1">
            <a:off x="9759759" y="5383928"/>
            <a:ext cx="1312309" cy="7489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6CE594E8-35AA-4FEC-155B-7334765E0D11}"/>
                  </a:ext>
                </a:extLst>
              </p:cNvPr>
              <p:cNvSpPr txBox="1"/>
              <p:nvPr/>
            </p:nvSpPr>
            <p:spPr>
              <a:xfrm>
                <a:off x="838199" y="3842492"/>
                <a:ext cx="2091432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6CE594E8-35AA-4FEC-155B-7334765E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842492"/>
                <a:ext cx="2091432" cy="916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9947A881-AE4D-74A0-1EAA-6BE5A61E09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425" y="2939177"/>
            <a:ext cx="391458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C6DB-9EB5-7F38-F7BA-A192F3FA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2: Linear Regression</a:t>
            </a:r>
          </a:p>
        </p:txBody>
      </p:sp>
      <p:sp>
        <p:nvSpPr>
          <p:cNvPr id="5" name="文字方塊 69">
            <a:extLst>
              <a:ext uri="{FF2B5EF4-FFF2-40B4-BE49-F238E27FC236}">
                <a16:creationId xmlns:a16="http://schemas.microsoft.com/office/drawing/2014/main" id="{608FBC45-17FC-C1D0-15CF-33352C0CB4C2}"/>
              </a:ext>
            </a:extLst>
          </p:cNvPr>
          <p:cNvSpPr txBox="1"/>
          <p:nvPr/>
        </p:nvSpPr>
        <p:spPr>
          <a:xfrm>
            <a:off x="1417199" y="1685551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7B2B0FD-7E14-960E-BBC2-AE43B33A02D1}"/>
                  </a:ext>
                </a:extLst>
              </p:cNvPr>
              <p:cNvSpPr txBox="1"/>
              <p:nvPr/>
            </p:nvSpPr>
            <p:spPr>
              <a:xfrm>
                <a:off x="839742" y="2147216"/>
                <a:ext cx="3057555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7B2B0FD-7E14-960E-BBC2-AE43B33A0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2" y="2147216"/>
                <a:ext cx="3057555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E284AC0-3ED7-EE84-8FBC-68AE9DAA43BF}"/>
                  </a:ext>
                </a:extLst>
              </p:cNvPr>
              <p:cNvSpPr txBox="1"/>
              <p:nvPr/>
            </p:nvSpPr>
            <p:spPr>
              <a:xfrm>
                <a:off x="4844731" y="1770587"/>
                <a:ext cx="707797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loss function hates when you make correct predictions with high confidence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), it's more unhappy about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altLang="zh-TW" sz="2400" dirty="0"/>
                  <a:t> than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E284AC0-3ED7-EE84-8FBC-68AE9DAA4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31" y="1770587"/>
                <a:ext cx="7077979" cy="1569660"/>
              </a:xfrm>
              <a:prstGeom prst="rect">
                <a:avLst/>
              </a:prstGeom>
              <a:blipFill>
                <a:blip r:embed="rId4"/>
                <a:stretch>
                  <a:fillRect l="-1206" t="-3101" r="-1292" b="-3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69">
            <a:extLst>
              <a:ext uri="{FF2B5EF4-FFF2-40B4-BE49-F238E27FC236}">
                <a16:creationId xmlns:a16="http://schemas.microsoft.com/office/drawing/2014/main" id="{E0CB79B5-4875-AADA-538F-3636E07DECDF}"/>
              </a:ext>
            </a:extLst>
          </p:cNvPr>
          <p:cNvSpPr txBox="1"/>
          <p:nvPr/>
        </p:nvSpPr>
        <p:spPr>
          <a:xfrm>
            <a:off x="838200" y="3946474"/>
            <a:ext cx="4006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Doesn't matter that the targets are actually binary. Treat them as continuous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189509-E985-F462-B056-D2EAF50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4652683" cy="2743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8E7F43-367D-DBB0-1CD3-5D332411B6D9}"/>
              </a:ext>
            </a:extLst>
          </p:cNvPr>
          <p:cNvSpPr/>
          <p:nvPr/>
        </p:nvSpPr>
        <p:spPr>
          <a:xfrm>
            <a:off x="1417199" y="2547928"/>
            <a:ext cx="305069" cy="2055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D75E43-81CB-D58C-2A2C-EC77ABA0F097}"/>
              </a:ext>
            </a:extLst>
          </p:cNvPr>
          <p:cNvCxnSpPr>
            <a:cxnSpLocks/>
            <a:stCxn id="16" idx="1"/>
            <a:endCxn id="13" idx="2"/>
          </p:cNvCxnSpPr>
          <p:nvPr/>
        </p:nvCxnSpPr>
        <p:spPr>
          <a:xfrm flipH="1" flipV="1">
            <a:off x="1569734" y="2753443"/>
            <a:ext cx="798784" cy="5868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69">
            <a:extLst>
              <a:ext uri="{FF2B5EF4-FFF2-40B4-BE49-F238E27FC236}">
                <a16:creationId xmlns:a16="http://schemas.microsoft.com/office/drawing/2014/main" id="{5BA8E860-ED19-9A05-5F41-B18EBE6885A2}"/>
              </a:ext>
            </a:extLst>
          </p:cNvPr>
          <p:cNvSpPr txBox="1"/>
          <p:nvPr/>
        </p:nvSpPr>
        <p:spPr>
          <a:xfrm>
            <a:off x="2368518" y="3109414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Squared error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083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F577-FAFE-3232-F062-1818ED82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3: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92121DC3-F9ED-EF2D-91EF-032CDB9088E1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There's obviously no reason to predict values outside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TW" sz="2400" dirty="0"/>
                  <a:t>. Let’s squash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/>
                  <a:t> into this interval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logistic function</a:t>
                </a:r>
                <a:r>
                  <a:rPr lang="en-US" altLang="zh-TW" sz="2400" dirty="0"/>
                  <a:t> is a kind of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sigmoid</a:t>
                </a:r>
                <a:r>
                  <a:rPr lang="en-US" altLang="zh-TW" sz="2400" dirty="0"/>
                  <a:t>, or S-shaped function:</a:t>
                </a:r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92121DC3-F9ED-EF2D-91EF-032CDB90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blipFill>
                <a:blip r:embed="rId2"/>
                <a:stretch>
                  <a:fillRect l="-812" t="-4061" r="-87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56F84C88-DEE3-CC28-2764-640774185D78}"/>
                  </a:ext>
                </a:extLst>
              </p:cNvPr>
              <p:cNvSpPr txBox="1"/>
              <p:nvPr/>
            </p:nvSpPr>
            <p:spPr>
              <a:xfrm>
                <a:off x="2827569" y="2951735"/>
                <a:ext cx="2400608" cy="814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56F84C88-DEE3-CC28-2764-640774185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569" y="2951735"/>
                <a:ext cx="2400608" cy="8148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2D3294A-EFD9-7989-83B0-582BF4A7FFE2}"/>
                  </a:ext>
                </a:extLst>
              </p:cNvPr>
              <p:cNvSpPr txBox="1"/>
              <p:nvPr/>
            </p:nvSpPr>
            <p:spPr>
              <a:xfrm>
                <a:off x="838199" y="3831089"/>
                <a:ext cx="63793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400" dirty="0"/>
                  <a:t> is called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logit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A linear model with a logistic nonlinearity is known as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log-linear</a:t>
                </a:r>
                <a:r>
                  <a:rPr lang="en-US" altLang="zh-TW" sz="2400" dirty="0"/>
                  <a:t>:</a:t>
                </a:r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2D3294A-EFD9-7989-83B0-582BF4A7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831089"/>
                <a:ext cx="6379347" cy="1200329"/>
              </a:xfrm>
              <a:prstGeom prst="rect">
                <a:avLst/>
              </a:prstGeom>
              <a:blipFill>
                <a:blip r:embed="rId4"/>
                <a:stretch>
                  <a:fillRect l="-1242" t="-4061" r="-1433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5BD5DB0-B731-41E6-A4C1-565184EE4E31}"/>
                  </a:ext>
                </a:extLst>
              </p:cNvPr>
              <p:cNvSpPr txBox="1"/>
              <p:nvPr/>
            </p:nvSpPr>
            <p:spPr>
              <a:xfrm>
                <a:off x="4721104" y="5004301"/>
                <a:ext cx="2496442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5BD5DB0-B731-41E6-A4C1-565184EE4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04" y="5004301"/>
                <a:ext cx="2496442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5EBD2E0A-CBEF-99F1-3F9B-4D93B078841F}"/>
                  </a:ext>
                </a:extLst>
              </p:cNvPr>
              <p:cNvSpPr txBox="1"/>
              <p:nvPr/>
            </p:nvSpPr>
            <p:spPr>
              <a:xfrm>
                <a:off x="3166382" y="5192487"/>
                <a:ext cx="1407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5EBD2E0A-CBEF-99F1-3F9B-4D93B0788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382" y="5192487"/>
                <a:ext cx="1407304" cy="461665"/>
              </a:xfrm>
              <a:prstGeom prst="rect">
                <a:avLst/>
              </a:prstGeom>
              <a:blipFill>
                <a:blip r:embed="rId6"/>
                <a:stretch>
                  <a:fillRect l="-129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03A7DA9D-B9C0-45BC-C3EB-4CDDA0178798}"/>
                  </a:ext>
                </a:extLst>
              </p:cNvPr>
              <p:cNvSpPr txBox="1"/>
              <p:nvPr/>
            </p:nvSpPr>
            <p:spPr>
              <a:xfrm>
                <a:off x="1154765" y="5192487"/>
                <a:ext cx="1864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03A7DA9D-B9C0-45BC-C3EB-4CDDA017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65" y="5192487"/>
                <a:ext cx="1864199" cy="461665"/>
              </a:xfrm>
              <a:prstGeom prst="rect">
                <a:avLst/>
              </a:prstGeom>
              <a:blipFill>
                <a:blip r:embed="rId7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A91D61B6-1A60-C245-1345-9D85FB071264}"/>
                  </a:ext>
                </a:extLst>
              </p:cNvPr>
              <p:cNvSpPr txBox="1"/>
              <p:nvPr/>
            </p:nvSpPr>
            <p:spPr>
              <a:xfrm>
                <a:off x="838199" y="5783185"/>
                <a:ext cx="74902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Used in this way,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dirty="0"/>
                  <a:t> is called an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activation function</a:t>
                </a: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A91D61B6-1A60-C245-1345-9D85FB07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783185"/>
                <a:ext cx="7490213" cy="461665"/>
              </a:xfrm>
              <a:prstGeom prst="rect">
                <a:avLst/>
              </a:prstGeom>
              <a:blipFill>
                <a:blip r:embed="rId8"/>
                <a:stretch>
                  <a:fillRect l="-105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CE22D40-30A8-8F70-CB12-D10C8022B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7546" y="3106061"/>
            <a:ext cx="4590534" cy="26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442B-3291-E0BA-9364-7F48E396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3: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E013B6C1-A29A-BA6C-19D2-11B07F189695}"/>
                  </a:ext>
                </a:extLst>
              </p:cNvPr>
              <p:cNvSpPr txBox="1"/>
              <p:nvPr/>
            </p:nvSpPr>
            <p:spPr>
              <a:xfrm>
                <a:off x="838200" y="4844518"/>
                <a:ext cx="105156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≪0</m:t>
                    </m:r>
                  </m:oMath>
                </a14:m>
                <a:r>
                  <a:rPr lang="en-US" altLang="zh-TW" sz="2400" dirty="0"/>
                  <a:t>, we have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endParaRPr lang="en-US" altLang="zh-TW" sz="2400" b="0" dirty="0"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≈0⟹</m:t>
                    </m:r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≈0⟹</m:t>
                    </m:r>
                  </m:oMath>
                </a14:m>
                <a:r>
                  <a:rPr lang="en-US" altLang="zh-TW" sz="2400" dirty="0"/>
                  <a:t>derivative </a:t>
                </a:r>
                <a:r>
                  <a:rPr lang="en-US" altLang="zh-TW" sz="2400" dirty="0" err="1"/>
                  <a:t>w.r.t.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 is small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 is like a critical point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If the prediction is really wrong, you should be far from a critical point (which is your candidate solution)</a:t>
                </a:r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E013B6C1-A29A-BA6C-19D2-11B07F189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44518"/>
                <a:ext cx="10515600" cy="1938992"/>
              </a:xfrm>
              <a:prstGeom prst="rect">
                <a:avLst/>
              </a:prstGeom>
              <a:blipFill>
                <a:blip r:embed="rId2"/>
                <a:stretch>
                  <a:fillRect l="-812" t="-11006" r="-870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79F669FD-0FF9-4A1D-4728-B5D23E605B3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2903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</a:t>
                </a:r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79F669FD-0FF9-4A1D-4728-B5D23E605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290391" cy="461665"/>
              </a:xfrm>
              <a:prstGeom prst="rect">
                <a:avLst/>
              </a:prstGeom>
              <a:blipFill>
                <a:blip r:embed="rId3"/>
                <a:stretch>
                  <a:fillRect l="-1991" t="-125000" b="-190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216EB7E-2BED-7296-D6B6-0602E6E1F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94" y="2101318"/>
            <a:ext cx="4697506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3A6873BF-B9A7-0E4D-22CF-DC7506FC87DB}"/>
                  </a:ext>
                </a:extLst>
              </p:cNvPr>
              <p:cNvSpPr txBox="1"/>
              <p:nvPr/>
            </p:nvSpPr>
            <p:spPr>
              <a:xfrm>
                <a:off x="1465314" y="2360769"/>
                <a:ext cx="2752078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3A6873BF-B9A7-0E4D-22CF-DC7506FC8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14" y="2360769"/>
                <a:ext cx="2752078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7A21F5F-AF81-B907-E544-748AF88B17F0}"/>
              </a:ext>
            </a:extLst>
          </p:cNvPr>
          <p:cNvSpPr/>
          <p:nvPr/>
        </p:nvSpPr>
        <p:spPr>
          <a:xfrm>
            <a:off x="2645613" y="2334739"/>
            <a:ext cx="763412" cy="881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BE724E41-3522-A019-CA40-42D64C5DCD8C}"/>
                  </a:ext>
                </a:extLst>
              </p:cNvPr>
              <p:cNvSpPr txBox="1"/>
              <p:nvPr/>
            </p:nvSpPr>
            <p:spPr>
              <a:xfrm>
                <a:off x="1678627" y="3730025"/>
                <a:ext cx="2325452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BE724E41-3522-A019-CA40-42D64C5DC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627" y="3730025"/>
                <a:ext cx="2325452" cy="855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22040D-2CE8-BAAB-0D66-D776F1196DFA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2841353" y="3215811"/>
            <a:ext cx="185966" cy="514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596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810</Words>
  <Application>Microsoft Office PowerPoint</Application>
  <PresentationFormat>Widescreen</PresentationFormat>
  <Paragraphs>134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Machine Learning 4. Logistic Regression</vt:lpstr>
      <vt:lpstr>Classification</vt:lpstr>
      <vt:lpstr>Binary Linear Classification</vt:lpstr>
      <vt:lpstr>AND Problem</vt:lpstr>
      <vt:lpstr>AND Problem</vt:lpstr>
      <vt:lpstr>Attempt 1: 0-1 Loss</vt:lpstr>
      <vt:lpstr>Attempt 2: Linear Regression</vt:lpstr>
      <vt:lpstr>Attempt 3: Sigmoid Function</vt:lpstr>
      <vt:lpstr>Attempt 3: Sigmoid Function</vt:lpstr>
      <vt:lpstr>Logistic Regression</vt:lpstr>
      <vt:lpstr>Logistic Regression</vt:lpstr>
      <vt:lpstr>Comparison of Loss Functions</vt:lpstr>
      <vt:lpstr>*Numerical Stability</vt:lpstr>
      <vt:lpstr>Gradient Descent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5. Logistic Regression</dc:title>
  <dc:creator>GONG Xueyuan</dc:creator>
  <cp:lastModifiedBy>Xueyuan GONG</cp:lastModifiedBy>
  <cp:revision>150</cp:revision>
  <dcterms:created xsi:type="dcterms:W3CDTF">2022-08-26T08:29:35Z</dcterms:created>
  <dcterms:modified xsi:type="dcterms:W3CDTF">2023-09-13T03:41:45Z</dcterms:modified>
</cp:coreProperties>
</file>